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97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CAT">
    <p:bg>
      <p:bgPr>
        <a:solidFill>
          <a:srgbClr val="061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8AA3D"/>
          </a:solidFill>
          <a:ln w="1270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2011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8AA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ECAT 2027  •  AUSTIN, TEXAS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732520" y="20116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D8AA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www.ekoclubaustintx.org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koclubaustintx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73152"/>
            <a:ext cx="118872" cy="6711696"/>
          </a:xfrm>
          <a:prstGeom prst="rect">
            <a:avLst/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49808" y="941832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8AA3D"/>
                </a:solidFill>
              </a:rPr>
              <a:t>2027 1ST EKO CLUB INTERNATIONAL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49808" y="1417320"/>
            <a:ext cx="50292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QUARTERLY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MEETING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49808" y="2679192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8AA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ECAT 15TH ANNIVERSARY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49808" y="3273552"/>
            <a:ext cx="5074920" cy="0"/>
          </a:xfrm>
          <a:prstGeom prst="line">
            <a:avLst/>
          </a:prstGeom>
          <a:noFill/>
          <a:ln w="381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3566160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MARCH 18–21, 2027  •  AUSTIN, TEXAS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03504" y="4041648"/>
            <a:ext cx="6012955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F2CC6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“Honoring Our Heritage, Celebrating Our Journey, Building Our Future.”</a:t>
            </a:r>
            <a:endParaRPr lang="en-US" sz="1400" dirty="0"/>
          </a:p>
        </p:txBody>
      </p:sp>
      <p:pic>
        <p:nvPicPr>
          <p:cNvPr id="11" name="Image 0" descr="/mnt/data/ecat_assets/im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827532"/>
            <a:ext cx="4983480" cy="49834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THE AUSTIN EXPERIENCE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Heritage. One Mission. One Eko.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A premium convention experience created for connection, service, culture and celebration.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ecat_assets/img6.png"/>
          <p:cNvPicPr>
            <a:picLocks noChangeAspect="1"/>
          </p:cNvPicPr>
          <p:nvPr/>
        </p:nvPicPr>
        <p:blipFill>
          <a:blip r:embed="rId3"/>
          <a:srcRect t="8566" b="8566"/>
          <a:stretch/>
        </p:blipFill>
        <p:spPr>
          <a:xfrm>
            <a:off x="658368" y="2212848"/>
            <a:ext cx="6537960" cy="3611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52360" y="2212848"/>
            <a:ext cx="4069080" cy="1024128"/>
          </a:xfrm>
          <a:prstGeom prst="roundRect">
            <a:avLst>
              <a:gd name="adj" fmla="val 5357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653528" y="2377440"/>
            <a:ext cx="3666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CONNECT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653528" y="2743200"/>
            <a:ext cx="3666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Renew friendships and strengthen relationships across Eko Club chapters.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7452360" y="3401568"/>
            <a:ext cx="4069080" cy="1024128"/>
          </a:xfrm>
          <a:prstGeom prst="roundRect">
            <a:avLst>
              <a:gd name="adj" fmla="val 5357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B5121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653528" y="3566160"/>
            <a:ext cx="3666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121B"/>
                </a:solidFill>
              </a:rPr>
              <a:t>SERVE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53528" y="3931920"/>
            <a:ext cx="3666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Create meaningful community impact through youth engagement and outreach.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7452360" y="4590288"/>
            <a:ext cx="4069080" cy="1234440"/>
          </a:xfrm>
          <a:prstGeom prst="roundRect">
            <a:avLst>
              <a:gd name="adj" fmla="val 4444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53528" y="4754880"/>
            <a:ext cx="3666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CELEBRATE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653528" y="5120640"/>
            <a:ext cx="366674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Honor ECAT’s heritage and 15-year journey with memorable shared experiences.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TRAVEL &amp; ACCOMMODATION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Arrival, Airport &amp; Host Hotel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Plan your arrival with ease and enjoy a convenient ECAT home base in Austin.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ecat_assets/img5.png"/>
          <p:cNvPicPr>
            <a:picLocks noChangeAspect="1"/>
          </p:cNvPicPr>
          <p:nvPr/>
        </p:nvPicPr>
        <p:blipFill>
          <a:blip r:embed="rId3"/>
          <a:srcRect t="17308" b="17308"/>
          <a:stretch/>
        </p:blipFill>
        <p:spPr>
          <a:xfrm>
            <a:off x="658368" y="2212848"/>
            <a:ext cx="5349240" cy="2331720"/>
          </a:xfrm>
          <a:prstGeom prst="rect">
            <a:avLst/>
          </a:prstGeom>
        </p:spPr>
      </p:pic>
      <p:pic>
        <p:nvPicPr>
          <p:cNvPr id="7" name="Image 1" descr="/mnt/data/ecat_assets/img4.png"/>
          <p:cNvPicPr>
            <a:picLocks noChangeAspect="1"/>
          </p:cNvPicPr>
          <p:nvPr/>
        </p:nvPicPr>
        <p:blipFill>
          <a:blip r:embed="rId4"/>
          <a:srcRect t="17308" b="17308"/>
          <a:stretch/>
        </p:blipFill>
        <p:spPr>
          <a:xfrm>
            <a:off x="6181344" y="2212848"/>
            <a:ext cx="5349240" cy="23317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58368" y="4700016"/>
            <a:ext cx="2011680" cy="310896"/>
          </a:xfrm>
          <a:prstGeom prst="roundRect">
            <a:avLst>
              <a:gd name="adj" fmla="val 17647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731520" y="4764024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AUSTIN-BERGSTROM (AUS)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6181344" y="4700016"/>
            <a:ext cx="2423160" cy="310896"/>
          </a:xfrm>
          <a:prstGeom prst="roundRect">
            <a:avLst>
              <a:gd name="adj" fmla="val 17647"/>
            </a:avLst>
          </a:prstGeom>
          <a:solidFill>
            <a:srgbClr val="B5121B"/>
          </a:solidFill>
          <a:ln w="1270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254496" y="4764024"/>
            <a:ext cx="2276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HOLIDAY INN AUSTIN AIRPORT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658368" y="5138928"/>
            <a:ext cx="3493008" cy="1060704"/>
          </a:xfrm>
          <a:prstGeom prst="roundRect">
            <a:avLst>
              <a:gd name="adj" fmla="val 5172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859536" y="5303520"/>
            <a:ext cx="3090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HOST HOTEL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859536" y="5669280"/>
            <a:ext cx="3090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Holiday Inn Austin Airport by IHG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6711 E Ben White Blvd, Austin, TX 78744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343400" y="5138928"/>
            <a:ext cx="3493008" cy="1060704"/>
          </a:xfrm>
          <a:prstGeom prst="roundRect">
            <a:avLst>
              <a:gd name="adj" fmla="val 5172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4544568" y="5303520"/>
            <a:ext cx="3090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CONVENIENCE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4544568" y="5669280"/>
            <a:ext cx="3090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Approximately 5 minutes from AUS with airport shuttle service available for guests.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8028432" y="5138928"/>
            <a:ext cx="3493008" cy="1060704"/>
          </a:xfrm>
          <a:prstGeom prst="roundRect">
            <a:avLst>
              <a:gd name="adj" fmla="val 5172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/>
          <p:nvPr/>
        </p:nvSpPr>
        <p:spPr>
          <a:xfrm>
            <a:off x="8229600" y="5303520"/>
            <a:ext cx="3090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RESERVATION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8229600" y="5669280"/>
            <a:ext cx="3090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Special convention booking arrangements; group link/code will be published when confirmed.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THURSDAY • MARCH 18, 2027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Arrival, Welcome &amp; Cruise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Warm hospitality, relaxed networking and an unforgettable opening experience.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ecat_assets/img6.png"/>
          <p:cNvPicPr>
            <a:picLocks noChangeAspect="1"/>
          </p:cNvPicPr>
          <p:nvPr/>
        </p:nvPicPr>
        <p:blipFill>
          <a:blip r:embed="rId3"/>
          <a:srcRect t="7679" b="7679"/>
          <a:stretch/>
        </p:blipFill>
        <p:spPr>
          <a:xfrm>
            <a:off x="658368" y="2212848"/>
            <a:ext cx="6400800" cy="3611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296912" y="2212848"/>
            <a:ext cx="4224528" cy="1024128"/>
          </a:xfrm>
          <a:prstGeom prst="roundRect">
            <a:avLst>
              <a:gd name="adj" fmla="val 5357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498080" y="2377440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AFTERNOON • WELCOME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498080" y="2743200"/>
            <a:ext cx="3822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Guest arrivals, check-in, hospitality desk, introductions and chapter fellowship.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7296912" y="3401568"/>
            <a:ext cx="4224528" cy="1325880"/>
          </a:xfrm>
          <a:prstGeom prst="roundRect">
            <a:avLst>
              <a:gd name="adj" fmla="val 4138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B5121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498080" y="3566160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121B"/>
                </a:solidFill>
              </a:rPr>
              <a:t>EVENING • ECAT 2027 BOAT CRUISE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498080" y="3931920"/>
            <a:ext cx="382219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Dress Like a Sailor!  •  $100 per person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First come, first served. Registration opens next week on the ECAT website.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7296912" y="4892040"/>
            <a:ext cx="4224528" cy="932688"/>
          </a:xfrm>
          <a:prstGeom prst="roundRect">
            <a:avLst>
              <a:gd name="adj" fmla="val 5882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498080" y="5056632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LATE EVENING • AFTER-PARTY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98080" y="5422392"/>
            <a:ext cx="38221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Music, conversation and relaxed connection at the hotel.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FRIDAY • MARCH 19, 2027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Fellowship &amp; Black-Tie Celebration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A day of fellowship, reflection and an elegant evening of style and celebration.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2404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8AA3D"/>
                </a:solidFill>
              </a:rPr>
              <a:t>7:30 AM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084832" y="2331720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Breakfast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0" y="2350008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DEA"/>
                </a:solidFill>
              </a:rPr>
              <a:t>Begin the day together with greetings and informal fellowship.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13232" y="2990088"/>
            <a:ext cx="10744200" cy="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13232" y="33192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8AA3D"/>
                </a:solidFill>
              </a:rPr>
              <a:t>12:30 PM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084832" y="3246120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Jumu’ah Prayer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029200" y="3264408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DEA"/>
                </a:solidFill>
              </a:rPr>
              <a:t>Dedicated time for Muslim members and guests to observe Friday congregational prayer.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13232" y="3904488"/>
            <a:ext cx="10744200" cy="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13232" y="42336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8AA3D"/>
                </a:solidFill>
              </a:rPr>
              <a:t>1:30 PM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084832" y="4160520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Lunch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029200" y="4178808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DEA"/>
                </a:solidFill>
              </a:rPr>
              <a:t>A shared meal and relaxed afternoon connection before the evening program.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13232" y="4818888"/>
            <a:ext cx="10744200" cy="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13232" y="51480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5121B"/>
                </a:solidFill>
              </a:rPr>
              <a:t>EVENING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084832" y="5074920"/>
            <a:ext cx="2971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Black-Tie Event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029200" y="5093208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DEA"/>
                </a:solidFill>
              </a:rPr>
              <a:t>An elegant evening of style, fellowship and celebration. Formal black-tie attire is encouraged.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13232" y="5733288"/>
            <a:ext cx="10744200" cy="0"/>
          </a:xfrm>
          <a:prstGeom prst="line">
            <a:avLst/>
          </a:prstGeom>
          <a:noFill/>
          <a:ln w="1270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834640" y="614476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D8AA3D"/>
                </a:solidFill>
              </a:rPr>
              <a:t>ELEGANCE  •  FELLOWSHIP  •  CELEBRATION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SATURDAY • OFFICIAL ECAT ANKARA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Heritage in Style • Grand Finale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Celebrate our shared identity in the official Classic ECAT Ankara &amp; Fila.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ecat_assets/img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83" y="2148840"/>
            <a:ext cx="2640330" cy="3520440"/>
          </a:xfrm>
          <a:prstGeom prst="rect">
            <a:avLst/>
          </a:prstGeom>
        </p:spPr>
      </p:pic>
      <p:pic>
        <p:nvPicPr>
          <p:cNvPr id="7" name="Image 1" descr="/mnt/data/ecat_assets/img2.png"/>
          <p:cNvPicPr>
            <a:picLocks noChangeAspect="1"/>
          </p:cNvPicPr>
          <p:nvPr/>
        </p:nvPicPr>
        <p:blipFill>
          <a:blip r:embed="rId4"/>
          <a:srcRect t="8859" b="8859"/>
          <a:stretch/>
        </p:blipFill>
        <p:spPr>
          <a:xfrm>
            <a:off x="4187952" y="2148840"/>
            <a:ext cx="4681728" cy="35204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089136" y="2148840"/>
            <a:ext cx="2423160" cy="960120"/>
          </a:xfrm>
          <a:prstGeom prst="roundRect">
            <a:avLst>
              <a:gd name="adj" fmla="val 5714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B5121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9290304" y="2313432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121B"/>
                </a:solidFill>
              </a:rPr>
              <a:t>PRICE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9290304" y="2679192"/>
            <a:ext cx="202082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$100 per piece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9089136" y="3273552"/>
            <a:ext cx="2423160" cy="1417320"/>
          </a:xfrm>
          <a:prstGeom prst="roundRect">
            <a:avLst>
              <a:gd name="adj" fmla="val 3871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9290304" y="3438144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BOOKING NOW OPEN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9290304" y="3803904"/>
            <a:ext cx="2020824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Members and guests can start reserving their ECAT Ankara now. Contact any ECAT member.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9089136" y="4864608"/>
            <a:ext cx="2423160" cy="1170432"/>
          </a:xfrm>
          <a:prstGeom prst="roundRect">
            <a:avLst>
              <a:gd name="adj" fmla="val 4688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B5121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9290304" y="502920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121B"/>
                </a:solidFill>
              </a:rPr>
              <a:t>SATURDAY GRAND FINALE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9290304" y="5394960"/>
            <a:ext cx="20208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Wear it with pride. Represent ECAT with distinction.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SATURDAY • MARCH 20, 2027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Community, Business &amp; Grand Finale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The anchor day: wellness, youth impact, leadership business and our Ankara celebration.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85800" y="2212848"/>
            <a:ext cx="1828800" cy="457200"/>
          </a:xfrm>
          <a:prstGeom prst="roundRect">
            <a:avLst>
              <a:gd name="adj" fmla="val 8000"/>
            </a:avLst>
          </a:prstGeom>
          <a:solidFill>
            <a:srgbClr val="0B2E59"/>
          </a:solidFill>
          <a:ln w="889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234086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8AA3D"/>
                </a:solidFill>
              </a:rPr>
              <a:t>MORNING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2761488" y="224028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Walk for Life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565392" y="2240280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7DDEA"/>
                </a:solidFill>
              </a:rPr>
              <a:t>Wellness, movement and friendship.</a:t>
            </a:r>
            <a:endParaRPr lang="en-US" sz="960" dirty="0"/>
          </a:p>
        </p:txBody>
      </p:sp>
      <p:sp>
        <p:nvSpPr>
          <p:cNvPr id="10" name="Shape 8"/>
          <p:cNvSpPr/>
          <p:nvPr/>
        </p:nvSpPr>
        <p:spPr>
          <a:xfrm>
            <a:off x="685800" y="2834640"/>
            <a:ext cx="1828800" cy="457200"/>
          </a:xfrm>
          <a:prstGeom prst="roundRect">
            <a:avLst>
              <a:gd name="adj" fmla="val 8000"/>
            </a:avLst>
          </a:prstGeom>
          <a:solidFill>
            <a:srgbClr val="0B2E59"/>
          </a:solidFill>
          <a:ln w="889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2962656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8AA3D"/>
                </a:solidFill>
              </a:rPr>
              <a:t>MORNING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761488" y="2862072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Breakfast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565392" y="2862072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7DDEA"/>
                </a:solidFill>
              </a:rPr>
              <a:t>Breakfast and fellowship following the walk.</a:t>
            </a:r>
            <a:endParaRPr lang="en-US" sz="960" dirty="0"/>
          </a:p>
        </p:txBody>
      </p:sp>
      <p:sp>
        <p:nvSpPr>
          <p:cNvPr id="14" name="Shape 12"/>
          <p:cNvSpPr/>
          <p:nvPr/>
        </p:nvSpPr>
        <p:spPr>
          <a:xfrm>
            <a:off x="685800" y="3456432"/>
            <a:ext cx="1828800" cy="457200"/>
          </a:xfrm>
          <a:prstGeom prst="roundRect">
            <a:avLst>
              <a:gd name="adj" fmla="val 8000"/>
            </a:avLst>
          </a:prstGeom>
          <a:solidFill>
            <a:srgbClr val="0B2E59"/>
          </a:solidFill>
          <a:ln w="889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77240" y="3584448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8AA3D"/>
                </a:solidFill>
              </a:rPr>
              <a:t>LATE MORNING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2761488" y="3483864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Youth Forum &amp; Community Outreach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565392" y="3483864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7DDEA"/>
                </a:solidFill>
              </a:rPr>
              <a:t>Engaging young people and creating meaningful local impact.</a:t>
            </a:r>
            <a:endParaRPr lang="en-US" sz="960" dirty="0"/>
          </a:p>
        </p:txBody>
      </p:sp>
      <p:sp>
        <p:nvSpPr>
          <p:cNvPr id="18" name="Shape 16"/>
          <p:cNvSpPr/>
          <p:nvPr/>
        </p:nvSpPr>
        <p:spPr>
          <a:xfrm>
            <a:off x="685800" y="4078224"/>
            <a:ext cx="1828800" cy="457200"/>
          </a:xfrm>
          <a:prstGeom prst="roundRect">
            <a:avLst>
              <a:gd name="adj" fmla="val 8000"/>
            </a:avLst>
          </a:prstGeom>
          <a:solidFill>
            <a:srgbClr val="0B2E59"/>
          </a:solidFill>
          <a:ln w="889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240" y="420624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8AA3D"/>
                </a:solidFill>
              </a:rPr>
              <a:t>AFTERNOON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761488" y="4105656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Quarter General Meeting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565392" y="4105656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7DDEA"/>
                </a:solidFill>
              </a:rPr>
              <a:t>Formal Eko Club International business, reports and forward planning.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685800" y="4700016"/>
            <a:ext cx="1828800" cy="457200"/>
          </a:xfrm>
          <a:prstGeom prst="roundRect">
            <a:avLst>
              <a:gd name="adj" fmla="val 8000"/>
            </a:avLst>
          </a:prstGeom>
          <a:solidFill>
            <a:srgbClr val="0B2E59"/>
          </a:solidFill>
          <a:ln w="889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77240" y="4828032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8AA3D"/>
                </a:solidFill>
              </a:rPr>
              <a:t>AFTERNOON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761488" y="4727448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Lunch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565392" y="4727448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7DDEA"/>
                </a:solidFill>
              </a:rPr>
              <a:t>Meal break and networking opportunity.</a:t>
            </a:r>
            <a:endParaRPr lang="en-US" sz="960" dirty="0"/>
          </a:p>
        </p:txBody>
      </p:sp>
      <p:sp>
        <p:nvSpPr>
          <p:cNvPr id="26" name="Shape 24"/>
          <p:cNvSpPr/>
          <p:nvPr/>
        </p:nvSpPr>
        <p:spPr>
          <a:xfrm>
            <a:off x="685800" y="5321808"/>
            <a:ext cx="1828800" cy="457200"/>
          </a:xfrm>
          <a:prstGeom prst="roundRect">
            <a:avLst>
              <a:gd name="adj" fmla="val 8000"/>
            </a:avLst>
          </a:prstGeom>
          <a:solidFill>
            <a:srgbClr val="B5121B"/>
          </a:solidFill>
          <a:ln w="889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77240" y="544982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EVENING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2761488" y="534924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Grand Finale • Classic ECAT Ankara &amp; Fila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6565392" y="5349240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7DDEA"/>
                </a:solidFill>
              </a:rPr>
              <a:t>Heritage, recognition, entertainment, fellowship and Naija party energy.</a:t>
            </a:r>
            <a:endParaRPr lang="en-US" sz="96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SUNDAY • MARCH 21, 2027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Thanksgiving, Brunch &amp; Farewell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A gracious close to the weekend — gratitude, fellowship and safe journeys home.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2423160"/>
            <a:ext cx="3401568" cy="1874520"/>
          </a:xfrm>
          <a:prstGeom prst="roundRect">
            <a:avLst>
              <a:gd name="adj" fmla="val 2927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8408" y="2587752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SUNDAY DEVOTION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78408" y="2953512"/>
            <a:ext cx="2999232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A reflective moment of thanksgiving for the gathering, the organization and the journey ahead.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89120" y="2423160"/>
            <a:ext cx="3401568" cy="1874520"/>
          </a:xfrm>
          <a:prstGeom prst="roundRect">
            <a:avLst>
              <a:gd name="adj" fmla="val 2927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B5121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90288" y="2587752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121B"/>
                </a:solidFill>
              </a:rPr>
              <a:t>BREAKFAST / BRUNCH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90288" y="2953512"/>
            <a:ext cx="2999232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One final shared meal, photos, conversations and exchange of good wishes.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001000" y="2423160"/>
            <a:ext cx="3401568" cy="1874520"/>
          </a:xfrm>
          <a:prstGeom prst="roundRect">
            <a:avLst>
              <a:gd name="adj" fmla="val 2927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202168" y="2587752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FAREWELL &amp; DEPARTURE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02168" y="2953512"/>
            <a:ext cx="2999232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Official close of the weekend as delegates check out and begin their journeys home.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097280" y="498348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D8AA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“We leave Austin with renewed friendships, stronger bonds and a shared commitment to Unity, Heritage and Service.”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85216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30" dirty="0">
                <a:solidFill>
                  <a:srgbClr val="B5121B"/>
                </a:solidFill>
              </a:rPr>
              <a:t>PARTNER • ADVERTISE • MAKE AN IMPACT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896112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Brochure Advertisement &amp; Contact Information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1536192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7DDEA"/>
                </a:solidFill>
              </a:rPr>
              <a:t>2027 First Quarterly Meeting of Eko Club International • ECAT 15th Anniversary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1956816"/>
            <a:ext cx="1920240" cy="0"/>
          </a:xfrm>
          <a:prstGeom prst="line">
            <a:avLst/>
          </a:prstGeom>
          <a:noFill/>
          <a:ln w="31750">
            <a:solidFill>
              <a:srgbClr val="D8AA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194560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8AA3D"/>
                </a:solidFill>
              </a:rPr>
              <a:t>ADVERTISEMENT RATES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2606040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Full Page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023360" y="2606040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8AA3D"/>
                </a:solidFill>
              </a:rPr>
              <a:t>$100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77240" y="2971800"/>
            <a:ext cx="4389120" cy="0"/>
          </a:xfrm>
          <a:prstGeom prst="line">
            <a:avLst/>
          </a:prstGeom>
          <a:noFill/>
          <a:ln w="1016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313639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Center Page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023360" y="3136392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8AA3D"/>
                </a:solidFill>
              </a:rPr>
              <a:t>$300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77240" y="3502152"/>
            <a:ext cx="4389120" cy="0"/>
          </a:xfrm>
          <a:prstGeom prst="line">
            <a:avLst/>
          </a:prstGeom>
          <a:noFill/>
          <a:ln w="1016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3666744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Inside Back Cover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023360" y="3666744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8AA3D"/>
                </a:solidFill>
              </a:rPr>
              <a:t>$300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77240" y="4032504"/>
            <a:ext cx="4389120" cy="0"/>
          </a:xfrm>
          <a:prstGeom prst="line">
            <a:avLst/>
          </a:prstGeom>
          <a:noFill/>
          <a:ln w="1016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77240" y="419709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Inside Front Cover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023360" y="4197096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8AA3D"/>
                </a:solidFill>
              </a:rPr>
              <a:t>$500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4562856"/>
            <a:ext cx="4389120" cy="0"/>
          </a:xfrm>
          <a:prstGeom prst="line">
            <a:avLst/>
          </a:prstGeom>
          <a:noFill/>
          <a:ln w="1016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240" y="472744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Back Cover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023360" y="4727448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8AA3D"/>
                </a:solidFill>
              </a:rPr>
              <a:t>$500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77240" y="5093208"/>
            <a:ext cx="4389120" cy="0"/>
          </a:xfrm>
          <a:prstGeom prst="line">
            <a:avLst/>
          </a:prstGeom>
          <a:noFill/>
          <a:ln w="10160">
            <a:solidFill>
              <a:srgbClr val="2940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806440" y="2194560"/>
            <a:ext cx="5486400" cy="914400"/>
          </a:xfrm>
          <a:prstGeom prst="roundRect">
            <a:avLst>
              <a:gd name="adj" fmla="val 6000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007608" y="2359152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SUBMISSION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007608" y="2724912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PDF artwork  •  ads@ekoclubaustintx.org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806440" y="3291840"/>
            <a:ext cx="5486400" cy="914400"/>
          </a:xfrm>
          <a:prstGeom prst="roundRect">
            <a:avLst>
              <a:gd name="adj" fmla="val 6000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B5121B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007608" y="3456432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5121B"/>
                </a:solidFill>
              </a:rPr>
              <a:t>PAYMENT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007608" y="3822192"/>
            <a:ext cx="50840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Zelle: ekoaustin2023@gmail.com  •  Send receipt to 281-760-9056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806440" y="4389120"/>
            <a:ext cx="5486400" cy="1325880"/>
          </a:xfrm>
          <a:prstGeom prst="roundRect">
            <a:avLst>
              <a:gd name="adj" fmla="val 4138"/>
            </a:avLst>
          </a:prstGeom>
          <a:solidFill>
            <a:srgbClr val="0B2345">
              <a:alpha val="96000"/>
            </a:srgbClr>
          </a:solidFill>
          <a:ln w="12700">
            <a:solidFill>
              <a:srgbClr val="D8AA3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007608" y="4553712"/>
            <a:ext cx="5084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8AA3D"/>
                </a:solidFill>
              </a:rPr>
              <a:t>CONTACTS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007608" y="4919472"/>
            <a:ext cx="5084064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Hon. Philip Soneye: 281-760-9056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Hon. Gloria Osamor: (832) 231-5983   </a:t>
            </a:r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Hon. Caroline Oyedeji: (832) 259-2171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Hon. Jomiloju Ajayi: (832) 716-5977</a:t>
            </a:r>
            <a:endParaRPr lang="en-US" sz="10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cat_assets/im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60" y="640080"/>
            <a:ext cx="3017520" cy="3017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0" y="3703320"/>
            <a:ext cx="8183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D8AA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YOU IN AUSTIN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2011680" y="4370832"/>
            <a:ext cx="8183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FFFFFF"/>
                </a:solidFill>
              </a:rPr>
              <a:t>ONE HERITAGE. ONE MISSION. ONE EKO.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2103120" y="4919472"/>
            <a:ext cx="8001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D7DDEA"/>
                </a:solidFill>
              </a:rPr>
              <a:t>Thank you. We look forward to welcoming the Eko Club family to Austin.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4343400" y="5532120"/>
            <a:ext cx="3520440" cy="0"/>
          </a:xfrm>
          <a:prstGeom prst="line">
            <a:avLst/>
          </a:prstGeom>
          <a:noFill/>
          <a:ln w="31750">
            <a:solidFill>
              <a:srgbClr val="B512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2691441" y="5941069"/>
            <a:ext cx="6633713" cy="518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8AA3D"/>
                </a:solidFill>
              </a:rPr>
              <a:t>Visit Our Website </a:t>
            </a:r>
            <a:r>
              <a:rPr lang="en-US" sz="1600" b="1" dirty="0">
                <a:solidFill>
                  <a:srgbClr val="D8AA3D"/>
                </a:solidFill>
                <a:hlinkClick r:id="rId4"/>
              </a:rPr>
              <a:t>www.ekoclubaustintx.org</a:t>
            </a:r>
            <a:r>
              <a:rPr lang="en-US" sz="1600" b="1" dirty="0">
                <a:solidFill>
                  <a:srgbClr val="D8AA3D"/>
                </a:solidFill>
              </a:rPr>
              <a:t> for Updated information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8A7E8FBA-1630-FE1D-F18C-3702C24C7490}"/>
              </a:ext>
            </a:extLst>
          </p:cNvPr>
          <p:cNvSpPr/>
          <p:nvPr/>
        </p:nvSpPr>
        <p:spPr>
          <a:xfrm>
            <a:off x="3398520" y="5694180"/>
            <a:ext cx="5715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8AA3D"/>
                </a:solidFill>
              </a:rPr>
              <a:t>MARCH 18–21, 2027  •  AUSTIN, TEXAS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789</Words>
  <Application>Microsoft Office PowerPoint</Application>
  <PresentationFormat>Widescreen</PresentationFormat>
  <Paragraphs>141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Eko Club Austin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ECAT 2027</dc:title>
  <dc:subject>ECAT 2027 First Quarterly Meeting &amp; 15th Anniversary</dc:subject>
  <dc:creator>Eko Club Austin Texas (ECAT)</dc:creator>
  <cp:lastModifiedBy>Philip Soneye</cp:lastModifiedBy>
  <cp:revision>3</cp:revision>
  <dcterms:created xsi:type="dcterms:W3CDTF">2026-09-18T18:46:45Z</dcterms:created>
  <dcterms:modified xsi:type="dcterms:W3CDTF">2026-09-18T20:13:39Z</dcterms:modified>
</cp:coreProperties>
</file>